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61"/>
  </p:notesMasterIdLst>
  <p:handoutMasterIdLst>
    <p:handoutMasterId r:id="rId62"/>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42" r:id="rId22"/>
    <p:sldId id="352" r:id="rId23"/>
    <p:sldId id="353" r:id="rId24"/>
    <p:sldId id="354" r:id="rId25"/>
    <p:sldId id="332" r:id="rId26"/>
    <p:sldId id="347" r:id="rId27"/>
    <p:sldId id="351" r:id="rId28"/>
    <p:sldId id="350" r:id="rId29"/>
    <p:sldId id="355" r:id="rId30"/>
    <p:sldId id="325" r:id="rId31"/>
    <p:sldId id="329" r:id="rId32"/>
    <p:sldId id="291" r:id="rId33"/>
    <p:sldId id="290" r:id="rId34"/>
    <p:sldId id="292" r:id="rId35"/>
    <p:sldId id="294" r:id="rId36"/>
    <p:sldId id="346" r:id="rId37"/>
    <p:sldId id="281" r:id="rId38"/>
    <p:sldId id="314" r:id="rId39"/>
    <p:sldId id="262" r:id="rId40"/>
    <p:sldId id="309" r:id="rId41"/>
    <p:sldId id="313" r:id="rId42"/>
    <p:sldId id="316" r:id="rId43"/>
    <p:sldId id="259" r:id="rId44"/>
    <p:sldId id="344" r:id="rId45"/>
    <p:sldId id="320" r:id="rId46"/>
    <p:sldId id="324" r:id="rId47"/>
    <p:sldId id="323" r:id="rId48"/>
    <p:sldId id="321" r:id="rId49"/>
    <p:sldId id="310" r:id="rId50"/>
    <p:sldId id="307" r:id="rId51"/>
    <p:sldId id="315" r:id="rId52"/>
    <p:sldId id="327" r:id="rId53"/>
    <p:sldId id="335" r:id="rId54"/>
    <p:sldId id="337" r:id="rId55"/>
    <p:sldId id="338" r:id="rId56"/>
    <p:sldId id="336" r:id="rId57"/>
    <p:sldId id="339" r:id="rId58"/>
    <p:sldId id="340" r:id="rId59"/>
    <p:sldId id="26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996633"/>
    <a:srgbClr val="72AF2F"/>
    <a:srgbClr val="00CC00"/>
    <a:srgbClr val="D4263E"/>
    <a:srgbClr val="FFFFFF"/>
    <a:srgbClr val="DC582A"/>
    <a:srgbClr val="1A3F82"/>
    <a:srgbClr val="22222A"/>
    <a:srgbClr val="5D3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4" autoAdjust="0"/>
    <p:restoredTop sz="86939"/>
  </p:normalViewPr>
  <p:slideViewPr>
    <p:cSldViewPr snapToGrid="0" showGuides="1">
      <p:cViewPr varScale="1">
        <p:scale>
          <a:sx n="138" d="100"/>
          <a:sy n="138" d="100"/>
        </p:scale>
        <p:origin x="1416"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24/11/2025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24/11/2025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18</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participants are stroked (on the forearm and palm in random order) with a </a:t>
            </a:r>
            <a:r>
              <a:rPr lang="en-GB" dirty="0" err="1"/>
              <a:t>thermode</a:t>
            </a:r>
            <a:r>
              <a:rPr lang="en-GB" dirty="0"/>
              <a:t> at reference temperatures of 30°, 32°, or 34 °C and are instructed to verbally indicate when they feel the same temperature again.  (https://www.sciencedirect.com/science/article/pii/S0149763423004475)</a:t>
            </a:r>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23</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26</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35</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37</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38</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39</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49</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12</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2088034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3.xml"/><Relationship Id="rId5" Type="http://schemas.openxmlformats.org/officeDocument/2006/relationships/image" Target="../media/image55.png"/><Relationship Id="rId4" Type="http://schemas.openxmlformats.org/officeDocument/2006/relationships/image" Target="../media/image5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eg"/><Relationship Id="rId7" Type="http://schemas.openxmlformats.org/officeDocument/2006/relationships/image" Target="../media/image73.gif"/><Relationship Id="rId2" Type="http://schemas.openxmlformats.org/officeDocument/2006/relationships/image" Target="../media/image68.jpeg"/><Relationship Id="rId1" Type="http://schemas.openxmlformats.org/officeDocument/2006/relationships/slideLayout" Target="../slideLayouts/slideLayout73.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gif"/><Relationship Id="rId1" Type="http://schemas.openxmlformats.org/officeDocument/2006/relationships/slideLayout" Target="../slideLayouts/slideLayout73.xml"/><Relationship Id="rId4" Type="http://schemas.openxmlformats.org/officeDocument/2006/relationships/image" Target="../media/image77.jpe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gif"/><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jpe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s>
</file>

<file path=ppt/slides/_rels/slide3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3.xml"/><Relationship Id="rId5" Type="http://schemas.openxmlformats.org/officeDocument/2006/relationships/image" Target="../media/image100.png"/><Relationship Id="rId4" Type="http://schemas.openxmlformats.org/officeDocument/2006/relationships/image" Target="../media/image99.jpe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2.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3.xml"/><Relationship Id="rId5" Type="http://schemas.openxmlformats.org/officeDocument/2006/relationships/image" Target="../media/image109.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jpeg"/><Relationship Id="rId1" Type="http://schemas.openxmlformats.org/officeDocument/2006/relationships/slideLayout" Target="../slideLayouts/slideLayout7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jpe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73.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8761229" cy="3108543"/>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endParaRPr lang="en-GB" sz="1600" dirty="0"/>
          </a:p>
        </p:txBody>
      </p:sp>
      <p:sp>
        <p:nvSpPr>
          <p:cNvPr id="6" name="TextBox 5">
            <a:extLst>
              <a:ext uri="{FF2B5EF4-FFF2-40B4-BE49-F238E27FC236}">
                <a16:creationId xmlns:a16="http://schemas.microsoft.com/office/drawing/2014/main" id="{9F05198A-2C41-A69D-697D-19C50B7726CB}"/>
              </a:ext>
            </a:extLst>
          </p:cNvPr>
          <p:cNvSpPr txBox="1"/>
          <p:nvPr/>
        </p:nvSpPr>
        <p:spPr>
          <a:xfrm>
            <a:off x="7855137" y="2933978"/>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855137" y="3662069"/>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3754582" y="1939636"/>
            <a:ext cx="5160818" cy="3810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you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83346-E91E-93CF-D85C-D3C0ADCAC0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7D898A-B664-B74A-731B-A74848D940FE}"/>
              </a:ext>
            </a:extLst>
          </p:cNvPr>
          <p:cNvSpPr>
            <a:spLocks noGrp="1"/>
          </p:cNvSpPr>
          <p:nvPr>
            <p:ph type="ctrTitle"/>
          </p:nvPr>
        </p:nvSpPr>
        <p:spPr/>
        <p:txBody>
          <a:bodyPr>
            <a:normAutofit/>
          </a:bodyPr>
          <a:lstStyle/>
          <a:p>
            <a:r>
              <a:rPr lang="en-US" sz="4800" dirty="0"/>
              <a:t>Direct Measures</a:t>
            </a:r>
          </a:p>
        </p:txBody>
      </p:sp>
    </p:spTree>
    <p:extLst>
      <p:ext uri="{BB962C8B-B14F-4D97-AF65-F5344CB8AC3E}">
        <p14:creationId xmlns:p14="http://schemas.microsoft.com/office/powerpoint/2010/main" val="49437012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Interoception</a:t>
            </a:r>
            <a:r>
              <a:rPr lang="fr-FR" dirty="0"/>
              <a:t> </a:t>
            </a:r>
            <a:r>
              <a:rPr lang="fr-FR" dirty="0" err="1"/>
              <a:t>Tasks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135207" y="4219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grpSp>
        <p:nvGrpSpPr>
          <p:cNvPr id="7" name="Group 6">
            <a:extLst>
              <a:ext uri="{FF2B5EF4-FFF2-40B4-BE49-F238E27FC236}">
                <a16:creationId xmlns:a16="http://schemas.microsoft.com/office/drawing/2014/main" id="{99CF71F6-7741-8507-56D6-1F32D269EA5A}"/>
              </a:ext>
            </a:extLst>
          </p:cNvPr>
          <p:cNvGrpSpPr/>
          <p:nvPr/>
        </p:nvGrpSpPr>
        <p:grpSpPr>
          <a:xfrm>
            <a:off x="135208" y="1715087"/>
            <a:ext cx="7167075" cy="1815882"/>
            <a:chOff x="6383608" y="1943836"/>
            <a:chExt cx="7167075" cy="1815882"/>
          </a:xfrm>
        </p:grpSpPr>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1" y="1943836"/>
              <a:ext cx="1815882" cy="1815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4DDF7-E10E-307F-9FC0-BEF999424394}"/>
                </a:ext>
              </a:extLst>
            </p:cNvPr>
            <p:cNvSpPr txBox="1"/>
            <p:nvPr/>
          </p:nvSpPr>
          <p:spPr>
            <a:xfrm>
              <a:off x="6383608" y="1943836"/>
              <a:ext cx="5489737" cy="1815882"/>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“I can return awareness to my body if I am distracted”</a:t>
              </a:r>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endParaRPr lang="fr-FR" sz="160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I </a:t>
              </a:r>
              <a:r>
                <a:rPr lang="fr-FR" sz="1600" i="1" dirty="0" err="1"/>
                <a:t>am</a:t>
              </a:r>
              <a:r>
                <a:rPr lang="fr-FR" sz="1600" i="1" dirty="0"/>
                <a:t> </a:t>
              </a:r>
              <a:r>
                <a:rPr lang="fr-FR" sz="1600" i="1" dirty="0" err="1"/>
                <a:t>going</a:t>
              </a:r>
              <a:r>
                <a:rPr lang="fr-FR" sz="1600" i="1" dirty="0"/>
                <a:t> to vomit</a:t>
              </a:r>
              <a:r>
                <a:rPr lang="en-GB" sz="1600" i="1" dirty="0"/>
                <a:t>”</a:t>
              </a:r>
              <a:endParaRPr lang="fr-FR" sz="1600" dirty="0"/>
            </a:p>
          </p:txBody>
        </p:sp>
      </p:gr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997" y="3408983"/>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500"/>
                                        <p:tgtEl>
                                          <p:spTgt spid="2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fade">
                                      <p:cBhvr>
                                        <p:cTn id="23" dur="500"/>
                                        <p:tgtEl>
                                          <p:spTgt spid="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4" end="4"/>
                                            </p:txEl>
                                          </p:spTgt>
                                        </p:tgtEl>
                                        <p:attrNameLst>
                                          <p:attrName>style.visibility</p:attrName>
                                        </p:attrNameLst>
                                      </p:cBhvr>
                                      <p:to>
                                        <p:strVal val="visible"/>
                                      </p:to>
                                    </p:set>
                                    <p:animEffect transition="in" filter="fade">
                                      <p:cBhvr>
                                        <p:cTn id="28" dur="500"/>
                                        <p:tgtEl>
                                          <p:spTgt spid="2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5" end="5"/>
                                            </p:txEl>
                                          </p:spTgt>
                                        </p:tgtEl>
                                        <p:attrNameLst>
                                          <p:attrName>style.visibility</p:attrName>
                                        </p:attrNameLst>
                                      </p:cBhvr>
                                      <p:to>
                                        <p:strVal val="visible"/>
                                      </p:to>
                                    </p:set>
                                    <p:animEffect transition="in" filter="fade">
                                      <p:cBhvr>
                                        <p:cTn id="33" dur="500"/>
                                        <p:tgtEl>
                                          <p:spTgt spid="2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xEl>
                                              <p:pRg st="6" end="6"/>
                                            </p:txEl>
                                          </p:spTgt>
                                        </p:tgtEl>
                                        <p:attrNameLst>
                                          <p:attrName>style.visibility</p:attrName>
                                        </p:attrNameLst>
                                      </p:cBhvr>
                                      <p:to>
                                        <p:strVal val="visible"/>
                                      </p:to>
                                    </p:set>
                                    <p:animEffect transition="in" filter="fade">
                                      <p:cBhvr>
                                        <p:cTn id="38" dur="500"/>
                                        <p:tgtEl>
                                          <p:spTgt spid="2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fade">
                                      <p:cBhvr>
                                        <p:cTn id="43" dur="500"/>
                                        <p:tgtEl>
                                          <p:spTgt spid="2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8" end="8"/>
                                            </p:txEl>
                                          </p:spTgt>
                                        </p:tgtEl>
                                        <p:attrNameLst>
                                          <p:attrName>style.visibility</p:attrName>
                                        </p:attrNameLst>
                                      </p:cBhvr>
                                      <p:to>
                                        <p:strVal val="visible"/>
                                      </p:to>
                                    </p:set>
                                    <p:animEffect transition="in" filter="fade">
                                      <p:cBhvr>
                                        <p:cTn id="48"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Other</a:t>
            </a:r>
            <a:r>
              <a:rPr lang="fr-FR" dirty="0"/>
              <a:t> </a:t>
            </a:r>
            <a:r>
              <a:rPr lang="fr-FR" dirty="0" err="1"/>
              <a:t>domains</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52971" y="1674674"/>
            <a:ext cx="5960793" cy="286232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2021)</a:t>
            </a:r>
            <a:endParaRPr lang="en-US" sz="1000" dirty="0"/>
          </a:p>
          <a:p>
            <a:endParaRPr lang="fr-FR" b="1" dirty="0">
              <a:solidFill>
                <a:srgbClr val="0070C0"/>
              </a:solidFill>
            </a:endParaRPr>
          </a:p>
          <a:p>
            <a:r>
              <a:rPr lang="fr-FR" b="1" dirty="0" err="1">
                <a:solidFill>
                  <a:srgbClr val="996633"/>
                </a:solidFill>
              </a:rPr>
              <a:t>Gastroception</a:t>
            </a:r>
            <a:endParaRPr lang="fr-FR" b="1" dirty="0">
              <a:solidFill>
                <a:srgbClr val="996633"/>
              </a:solidFill>
            </a:endParaRPr>
          </a:p>
          <a:p>
            <a:endParaRPr lang="fr-FR" b="1" dirty="0"/>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endParaRPr lang="en-US" sz="1000"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B9F54DD-3715-E0BE-2BF4-E02B0CD08154}"/>
              </a:ext>
            </a:extLst>
          </p:cNvPr>
          <p:cNvPicPr>
            <a:picLocks noChangeAspect="1"/>
          </p:cNvPicPr>
          <p:nvPr/>
        </p:nvPicPr>
        <p:blipFill>
          <a:blip r:embed="rId3"/>
          <a:stretch>
            <a:fillRect/>
          </a:stretch>
        </p:blipFill>
        <p:spPr>
          <a:xfrm>
            <a:off x="8915399" y="2065426"/>
            <a:ext cx="3072120" cy="1265421"/>
          </a:xfrm>
          <a:prstGeom prst="rect">
            <a:avLst/>
          </a:prstGeom>
          <a:ln>
            <a:solidFill>
              <a:schemeClr val="bg2"/>
            </a:solidFill>
          </a:ln>
        </p:spPr>
      </p:pic>
      <p:pic>
        <p:nvPicPr>
          <p:cNvPr id="7" name="Picture 6">
            <a:extLst>
              <a:ext uri="{FF2B5EF4-FFF2-40B4-BE49-F238E27FC236}">
                <a16:creationId xmlns:a16="http://schemas.microsoft.com/office/drawing/2014/main" id="{F4A0EFF0-7E75-84DE-0ECB-D602CEC45F22}"/>
              </a:ext>
            </a:extLst>
          </p:cNvPr>
          <p:cNvPicPr>
            <a:picLocks noChangeAspect="1"/>
          </p:cNvPicPr>
          <p:nvPr/>
        </p:nvPicPr>
        <p:blipFill>
          <a:blip r:embed="rId4"/>
          <a:stretch>
            <a:fillRect/>
          </a:stretch>
        </p:blipFill>
        <p:spPr>
          <a:xfrm>
            <a:off x="8915399" y="667021"/>
            <a:ext cx="3072120" cy="1398405"/>
          </a:xfrm>
          <a:prstGeom prst="rect">
            <a:avLst/>
          </a:prstGeom>
          <a:ln>
            <a:solidFill>
              <a:schemeClr val="bg2"/>
            </a:solidFill>
          </a:ln>
        </p:spPr>
      </p:pic>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5"/>
          <a:stretch>
            <a:fillRect/>
          </a:stretch>
        </p:blipFill>
        <p:spPr>
          <a:xfrm>
            <a:off x="103683" y="4184509"/>
            <a:ext cx="3887062" cy="118967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6"/>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7"/>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8"/>
          <a:stretch>
            <a:fillRect/>
          </a:stretch>
        </p:blipFill>
        <p:spPr>
          <a:xfrm>
            <a:off x="5349830" y="1576073"/>
            <a:ext cx="3267698" cy="1502256"/>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47214" y="5282543"/>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AB1B9-19CB-0F7B-C375-9B42D93F67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6CFB5D-8B4C-4A5C-F5A9-1F2002CE73E2}"/>
              </a:ext>
            </a:extLst>
          </p:cNvPr>
          <p:cNvSpPr>
            <a:spLocks noGrp="1"/>
          </p:cNvSpPr>
          <p:nvPr>
            <p:ph type="ctrTitle"/>
          </p:nvPr>
        </p:nvSpPr>
        <p:spPr/>
        <p:txBody>
          <a:bodyPr>
            <a:normAutofit/>
          </a:bodyPr>
          <a:lstStyle/>
          <a:p>
            <a:r>
              <a:rPr lang="en-US" sz="4800"/>
              <a:t>Indirect </a:t>
            </a:r>
            <a:r>
              <a:rPr lang="en-US" sz="4800" dirty="0"/>
              <a:t>Measures</a:t>
            </a:r>
          </a:p>
        </p:txBody>
      </p:sp>
    </p:spTree>
    <p:extLst>
      <p:ext uri="{BB962C8B-B14F-4D97-AF65-F5344CB8AC3E}">
        <p14:creationId xmlns:p14="http://schemas.microsoft.com/office/powerpoint/2010/main" val="19275746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9054</TotalTime>
  <Words>4861</Words>
  <Application>Microsoft Office PowerPoint</Application>
  <PresentationFormat>Widescreen</PresentationFormat>
  <Paragraphs>644</Paragraphs>
  <Slides>52</Slides>
  <Notes>18</Notes>
  <HiddenSlides>6</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52</vt:i4>
      </vt:variant>
    </vt:vector>
  </HeadingPairs>
  <TitlesOfParts>
    <vt:vector size="67" baseType="lpstr">
      <vt:lpstr>Arial</vt:lpstr>
      <vt:lpstr>Arial</vt:lpstr>
      <vt:lpstr>Calibri</vt:lpstr>
      <vt:lpstr>Consolas</vt:lpstr>
      <vt:lpstr>Impact</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 &amp; Physiology</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Interoception is an adaptive mechanism</vt:lpstr>
      <vt:lpstr>Quizz</vt:lpstr>
      <vt:lpstr>How would you measure interoception?</vt:lpstr>
      <vt:lpstr>Direct Measures</vt:lpstr>
      <vt:lpstr>Interoception Tasks</vt:lpstr>
      <vt:lpstr>Psychophysics-like Paradigms</vt:lpstr>
      <vt:lpstr>Other domains</vt:lpstr>
      <vt:lpstr>Neuroimaging</vt:lpstr>
      <vt:lpstr>Indirect Measures</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Heart Rate</vt:lpstr>
      <vt:lpstr>Heart Rate Deceleration</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697</cp:revision>
  <dcterms:created xsi:type="dcterms:W3CDTF">2020-02-03T12:08:13Z</dcterms:created>
  <dcterms:modified xsi:type="dcterms:W3CDTF">2025-11-24T13:29:29Z</dcterms:modified>
</cp:coreProperties>
</file>